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2" r:id="rId3"/>
    <p:sldId id="264" r:id="rId4"/>
    <p:sldId id="267" r:id="rId5"/>
    <p:sldId id="274" r:id="rId6"/>
    <p:sldId id="268" r:id="rId7"/>
    <p:sldId id="258" r:id="rId8"/>
    <p:sldId id="271" r:id="rId9"/>
    <p:sldId id="265" r:id="rId10"/>
    <p:sldId id="263" r:id="rId11"/>
    <p:sldId id="269" r:id="rId12"/>
    <p:sldId id="270" r:id="rId13"/>
    <p:sldId id="27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10/27/2018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10/27/2018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13.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a:latin typeface="Gabriola" panose="04040605051002020D02" pitchFamily="82" charset="0"/>
              </a:rPr>
              <a:t>FindMyCoffee (Yelp API)</a:t>
            </a:r>
            <a:endParaRPr lang="en-US" dirty="0">
              <a:latin typeface="Gabriola" panose="04040605051002020D02" pitchFamily="82" charset="0"/>
            </a:endParaRP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err="1">
                <a:latin typeface="Gabriola" panose="04040605051002020D02" pitchFamily="82" charset="0"/>
              </a:rPr>
              <a:t>TweetBoard</a:t>
            </a:r>
            <a:r>
              <a:rPr lang="en-US" dirty="0">
                <a:latin typeface="Gabriola" panose="04040605051002020D02" pitchFamily="82" charset="0"/>
              </a:rPr>
              <a:t>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Yelp API</a:t>
            </a:r>
          </a:p>
          <a:p>
            <a:r>
              <a:rPr lang="en-US" dirty="0">
                <a:solidFill>
                  <a:srgbClr val="FFC000"/>
                </a:solidFill>
                <a:latin typeface="Cambria" panose="02040503050406030204" pitchFamily="18" charset="0"/>
                <a:ea typeface="Cambria" panose="02040503050406030204" pitchFamily="18" charset="0"/>
              </a:rPr>
              <a:t>Twitter API</a:t>
            </a:r>
          </a:p>
          <a:p>
            <a:r>
              <a:rPr lang="en-US" dirty="0">
                <a:solidFill>
                  <a:srgbClr val="FFC000"/>
                </a:solidFill>
                <a:latin typeface="Cambria" panose="02040503050406030204" pitchFamily="18" charset="0"/>
                <a:ea typeface="Cambria" panose="02040503050406030204" pitchFamily="18" charset="0"/>
              </a:rPr>
              <a:t>DailyCoffeeNews.com</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3" name="Picture 2">
            <a:extLst>
              <a:ext uri="{FF2B5EF4-FFF2-40B4-BE49-F238E27FC236}">
                <a16:creationId xmlns:a16="http://schemas.microsoft.com/office/drawing/2014/main" id="{EECDC036-F6E3-426A-8ECD-350E4D5A2CB2}"/>
              </a:ext>
            </a:extLst>
          </p:cNvPr>
          <p:cNvPicPr>
            <a:picLocks noChangeAspect="1"/>
          </p:cNvPicPr>
          <p:nvPr/>
        </p:nvPicPr>
        <p:blipFill>
          <a:blip r:embed="rId3"/>
          <a:stretch>
            <a:fillRect/>
          </a:stretch>
        </p:blipFill>
        <p:spPr>
          <a:xfrm>
            <a:off x="598050" y="2143760"/>
            <a:ext cx="9431972" cy="4551671"/>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Explored global trends in coffee production and export of coffee producing countries using ICO annual Supply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ICO is the main intergovernmental organization for coffee market, representing almost entire coffee production market and two-thirds of coffee consumption.</a:t>
            </a:r>
          </a:p>
          <a:p>
            <a:r>
              <a:rPr lang="en-US" dirty="0">
                <a:solidFill>
                  <a:srgbClr val="FFC000"/>
                </a:solidFill>
                <a:latin typeface="Cambria" panose="02040503050406030204" pitchFamily="18" charset="0"/>
                <a:ea typeface="Cambria" panose="02040503050406030204" pitchFamily="18" charset="0"/>
              </a:rPr>
              <a:t>Found ICO supply csv data in compiled &amp; organized format (production, consumption, and export) in kaggle</a:t>
            </a:r>
          </a:p>
          <a:p>
            <a:r>
              <a:rPr lang="en-US" dirty="0">
                <a:solidFill>
                  <a:srgbClr val="FFC000"/>
                </a:solidFill>
                <a:latin typeface="Cambria" panose="02040503050406030204" pitchFamily="18" charset="0"/>
                <a:ea typeface="Cambria" panose="02040503050406030204" pitchFamily="18" charset="0"/>
              </a:rPr>
              <a:t>Sort csv based on production, added four columns: </a:t>
            </a:r>
            <a:r>
              <a:rPr lang="en-US" dirty="0" err="1">
                <a:solidFill>
                  <a:srgbClr val="FFC000"/>
                </a:solidFill>
                <a:latin typeface="Cambria" panose="02040503050406030204" pitchFamily="18" charset="0"/>
                <a:ea typeface="Cambria" panose="02040503050406030204" pitchFamily="18" charset="0"/>
              </a:rPr>
              <a:t>lattitude</a:t>
            </a:r>
            <a:r>
              <a:rPr lang="en-US" dirty="0">
                <a:solidFill>
                  <a:srgbClr val="FFC000"/>
                </a:solidFill>
                <a:latin typeface="Cambria" panose="02040503050406030204" pitchFamily="18" charset="0"/>
                <a:ea typeface="Cambria" panose="02040503050406030204" pitchFamily="18" charset="0"/>
              </a:rPr>
              <a:t>, longitude, ranks and radius size</a:t>
            </a:r>
          </a:p>
          <a:p>
            <a:r>
              <a:rPr lang="en-US" dirty="0">
                <a:solidFill>
                  <a:srgbClr val="FFC000"/>
                </a:solidFill>
                <a:latin typeface="Cambria" panose="02040503050406030204" pitchFamily="18" charset="0"/>
                <a:ea typeface="Cambria" panose="02040503050406030204" pitchFamily="18" charset="0"/>
              </a:rPr>
              <a:t>Convert csv to GeoJson format</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135016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31EE-4846-4F25-9BBB-7C882A1F3E36}"/>
              </a:ext>
            </a:extLst>
          </p:cNvPr>
          <p:cNvSpPr>
            <a:spLocks noGrp="1"/>
          </p:cNvSpPr>
          <p:nvPr>
            <p:ph type="title"/>
          </p:nvPr>
        </p:nvSpPr>
        <p:spPr/>
        <p:txBody>
          <a:bodyPr/>
          <a:lstStyle/>
          <a:p>
            <a:r>
              <a:rPr lang="en-US" dirty="0">
                <a:latin typeface="Gabriola" panose="04040605051002020D02" pitchFamily="82" charset="0"/>
              </a:rPr>
              <a:t>Data handling challenges</a:t>
            </a:r>
          </a:p>
        </p:txBody>
      </p:sp>
      <p:sp>
        <p:nvSpPr>
          <p:cNvPr id="3" name="Content Placeholder 2">
            <a:extLst>
              <a:ext uri="{FF2B5EF4-FFF2-40B4-BE49-F238E27FC236}">
                <a16:creationId xmlns:a16="http://schemas.microsoft.com/office/drawing/2014/main" id="{A37767CC-00F7-4108-9CDF-7E1DFD91F6B6}"/>
              </a:ext>
            </a:extLst>
          </p:cNvPr>
          <p:cNvSpPr>
            <a:spLocks noGrp="1"/>
          </p:cNvSpPr>
          <p:nvPr>
            <p:ph sz="half" idx="1"/>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4" name="Content Placeholder 3">
            <a:extLst>
              <a:ext uri="{FF2B5EF4-FFF2-40B4-BE49-F238E27FC236}">
                <a16:creationId xmlns:a16="http://schemas.microsoft.com/office/drawing/2014/main" id="{377B37DB-B4B1-4EA0-A5D8-E6AF2D48E321}"/>
              </a:ext>
            </a:extLst>
          </p:cNvPr>
          <p:cNvSpPr>
            <a:spLocks noGrp="1"/>
          </p:cNvSpPr>
          <p:nvPr>
            <p:ph sz="half" idx="2"/>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"coordinates":  [ 4.570868,-74.297333 ],</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"radSize":20</a:t>
            </a:r>
          </a:p>
          <a:p>
            <a:r>
              <a:rPr lang="en-US" sz="1600" dirty="0">
                <a:solidFill>
                  <a:srgbClr val="FFC000"/>
                </a:solidFill>
                <a:latin typeface="Cambria" panose="02040503050406030204" pitchFamily="18" charset="0"/>
                <a:ea typeface="Cambria" panose="02040503050406030204" pitchFamily="18" charset="0"/>
              </a:rPr>
              <a:t>  },</a:t>
            </a:r>
          </a:p>
          <a:p>
            <a:endParaRPr lang="en-US" dirty="0"/>
          </a:p>
        </p:txBody>
      </p:sp>
      <p:pic>
        <p:nvPicPr>
          <p:cNvPr id="5" name="Picture 4">
            <a:extLst>
              <a:ext uri="{FF2B5EF4-FFF2-40B4-BE49-F238E27FC236}">
                <a16:creationId xmlns:a16="http://schemas.microsoft.com/office/drawing/2014/main" id="{33B7385E-4438-4F30-9082-B8FC751199BC}"/>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2344671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4"/>
          <a:stretch>
            <a:fillRect/>
          </a:stretch>
        </p:blipFill>
        <p:spPr>
          <a:xfrm>
            <a:off x="10776627" y="753230"/>
            <a:ext cx="1278656" cy="1090619"/>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180502" y="2382308"/>
            <a:ext cx="11640023" cy="4094692"/>
          </a:xfrm>
        </p:spPr>
        <p:txBody>
          <a:bodyPr>
            <a:normAutofit fontScale="92500" lnSpcReduction="10000"/>
          </a:bodyPr>
          <a:lstStyle/>
          <a:p>
            <a:r>
              <a:rPr lang="en-US" b="1" u="sng" dirty="0">
                <a:latin typeface="Cambria" panose="02040503050406030204" pitchFamily="18" charset="0"/>
                <a:ea typeface="Cambria" panose="02040503050406030204" pitchFamily="18" charset="0"/>
              </a:rPr>
              <a:t>Yelp API:</a:t>
            </a:r>
          </a:p>
          <a:p>
            <a:pPr marL="0" indent="0">
              <a:buNone/>
            </a:pP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We were planning to tap the Yelp API through </a:t>
            </a:r>
            <a:r>
              <a:rPr lang="en-US" dirty="0" err="1">
                <a:latin typeface="Cambria" panose="02040503050406030204" pitchFamily="18" charset="0"/>
                <a:ea typeface="Cambria" panose="02040503050406030204" pitchFamily="18" charset="0"/>
              </a:rPr>
              <a:t>Javascript</a:t>
            </a:r>
            <a:r>
              <a:rPr lang="en-US" dirty="0">
                <a:latin typeface="Cambria" panose="02040503050406030204" pitchFamily="18" charset="0"/>
                <a:ea typeface="Cambria" panose="02040503050406030204" pitchFamily="18" charset="0"/>
              </a:rPr>
              <a:t> directly and faced authorization issues. However, after lots of R&amp;D and with Rob’s help </a:t>
            </a:r>
            <a:r>
              <a:rPr lang="en-US" dirty="0">
                <a:latin typeface="Cambria" panose="02040503050406030204" pitchFamily="18" charset="0"/>
                <a:ea typeface="Cambria" panose="02040503050406030204" pitchFamily="18" charset="0"/>
                <a:sym typeface="Wingdings" panose="05000000000000000000" pitchFamily="2" charset="2"/>
              </a:rPr>
              <a:t></a:t>
            </a:r>
            <a:r>
              <a:rPr lang="en-US" dirty="0">
                <a:latin typeface="Cambria" panose="02040503050406030204" pitchFamily="18" charset="0"/>
                <a:ea typeface="Cambria" panose="02040503050406030204" pitchFamily="18" charset="0"/>
              </a:rPr>
              <a:t>, we got to know that Yelp does not allow clients to invoke the APIs through a frontend platform like </a:t>
            </a:r>
            <a:r>
              <a:rPr lang="en-US" dirty="0" err="1">
                <a:latin typeface="Cambria" panose="02040503050406030204" pitchFamily="18" charset="0"/>
                <a:ea typeface="Cambria" panose="02040503050406030204" pitchFamily="18" charset="0"/>
              </a:rPr>
              <a:t>Javascript</a:t>
            </a:r>
            <a:r>
              <a:rPr lang="en-US" dirty="0">
                <a:latin typeface="Cambria" panose="02040503050406030204" pitchFamily="18" charset="0"/>
                <a:ea typeface="Cambria" panose="02040503050406030204" pitchFamily="18" charset="0"/>
              </a:rPr>
              <a:t>. We then pivoted to call the API through backend (Python)</a:t>
            </a:r>
          </a:p>
          <a:p>
            <a:pPr marL="0" indent="0">
              <a:buNone/>
            </a:pPr>
            <a:r>
              <a:rPr lang="en-US" dirty="0">
                <a:latin typeface="Cambria" panose="02040503050406030204" pitchFamily="18" charset="0"/>
                <a:ea typeface="Cambria" panose="02040503050406030204" pitchFamily="18" charset="0"/>
              </a:rPr>
              <a:t>Reference: </a:t>
            </a:r>
            <a:r>
              <a:rPr lang="en-US" dirty="0">
                <a:latin typeface="Cambria" panose="02040503050406030204" pitchFamily="18" charset="0"/>
                <a:ea typeface="Cambria" panose="02040503050406030204" pitchFamily="18" charset="0"/>
                <a:hlinkClick r:id="rId3"/>
              </a:rPr>
              <a:t>https://github.com/Yelp/yelp-fusion/issues/386</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Web Page Navigations:</a:t>
            </a:r>
          </a:p>
          <a:p>
            <a:pPr marL="0" indent="0">
              <a:buNone/>
            </a:pPr>
            <a:r>
              <a:rPr lang="en-US" dirty="0">
                <a:latin typeface="Cambria" panose="02040503050406030204" pitchFamily="18" charset="0"/>
                <a:ea typeface="Cambria" panose="02040503050406030204" pitchFamily="18" charset="0"/>
              </a:rPr>
              <a:t>As the entire application is hosted on flask, we could not navigate between different html pages just by providing &lt;</a:t>
            </a:r>
            <a:r>
              <a:rPr lang="en-US" dirty="0" err="1">
                <a:latin typeface="Cambria" panose="02040503050406030204" pitchFamily="18" charset="0"/>
                <a:ea typeface="Cambria" panose="02040503050406030204" pitchFamily="18" charset="0"/>
              </a:rPr>
              <a:t>href</a:t>
            </a:r>
            <a:r>
              <a:rPr lang="en-US" dirty="0">
                <a:latin typeface="Cambria" panose="02040503050406030204" pitchFamily="18" charset="0"/>
                <a:ea typeface="Cambria" panose="02040503050406030204" pitchFamily="18" charset="0"/>
              </a:rPr>
              <a:t>&gt; attribute to the navigation items. We identified later that each &lt;</a:t>
            </a:r>
            <a:r>
              <a:rPr lang="en-US" dirty="0" err="1">
                <a:latin typeface="Cambria" panose="02040503050406030204" pitchFamily="18" charset="0"/>
                <a:ea typeface="Cambria" panose="02040503050406030204" pitchFamily="18" charset="0"/>
              </a:rPr>
              <a:t>href</a:t>
            </a:r>
            <a:r>
              <a:rPr lang="en-US" dirty="0">
                <a:latin typeface="Cambria" panose="02040503050406030204" pitchFamily="18" charset="0"/>
                <a:ea typeface="Cambria" panose="02040503050406030204" pitchFamily="18" charset="0"/>
              </a:rPr>
              <a:t>&gt; would need to be added as an app route in the python file which would then render that html.</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256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3"/>
            <a:ext cx="10354623" cy="3599316"/>
          </a:xfrm>
        </p:spPr>
        <p:txBody>
          <a:bodyPr>
            <a:normAutofit lnSpcReduction="10000"/>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a:t>
            </a:r>
            <a:r>
              <a:rPr lang="en-US" sz="1600" dirty="0" err="1">
                <a:solidFill>
                  <a:srgbClr val="FFC000"/>
                </a:solidFill>
                <a:latin typeface="Cambria" panose="02040503050406030204" pitchFamily="18" charset="0"/>
                <a:ea typeface="Cambria" panose="02040503050406030204" pitchFamily="18" charset="0"/>
              </a:rPr>
              <a:t>latlon</a:t>
            </a:r>
            <a:r>
              <a:rPr lang="en-US" sz="1600" dirty="0">
                <a:solidFill>
                  <a:srgbClr val="FFC000"/>
                </a:solidFill>
                <a:latin typeface="Cambria" panose="02040503050406030204" pitchFamily="18" charset="0"/>
                <a:ea typeface="Cambria" panose="02040503050406030204" pitchFamily="18" charset="0"/>
              </a:rPr>
              <a:t>)</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2"/>
              </a:rPr>
              <a:t>https://dailycoffeenews.com</a:t>
            </a:r>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A07D7A6-7F83-48CB-A8EE-557CAD689157}"/>
              </a:ext>
            </a:extLst>
          </p:cNvPr>
          <p:cNvPicPr/>
          <p:nvPr/>
        </p:nvPicPr>
        <p:blipFill>
          <a:blip r:embed="rId13"/>
          <a:stretch>
            <a:fillRect/>
          </a:stretch>
        </p:blipFill>
        <p:spPr>
          <a:xfrm>
            <a:off x="10762794" y="837519"/>
            <a:ext cx="1275326" cy="912355"/>
          </a:xfrm>
          <a:prstGeom prst="rect">
            <a:avLst/>
          </a:prstGeom>
        </p:spPr>
      </p:pic>
    </p:spTree>
    <p:extLst>
      <p:ext uri="{BB962C8B-B14F-4D97-AF65-F5344CB8AC3E}">
        <p14:creationId xmlns:p14="http://schemas.microsoft.com/office/powerpoint/2010/main" val="110914395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490</TotalTime>
  <Words>643</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Cambria</vt:lpstr>
      <vt:lpstr>Gabriola</vt:lpstr>
      <vt:lpstr>Trebuchet MS</vt:lpstr>
      <vt:lpstr>Wingdings</vt:lpstr>
      <vt:lpstr>Berlin</vt:lpstr>
      <vt:lpstr>Know Your Brew!</vt:lpstr>
      <vt:lpstr>Project Overview</vt:lpstr>
      <vt:lpstr>Data Sources and Analysis Approach</vt:lpstr>
      <vt:lpstr>Data Flow &amp; Architecture</vt:lpstr>
      <vt:lpstr>Data Sources and Analysis Approach</vt:lpstr>
      <vt:lpstr>Data handling challenges</vt:lpstr>
      <vt:lpstr>Difficulties</vt:lpstr>
      <vt:lpstr>Difficulties</vt:lpstr>
      <vt:lpstr>Resources</vt:lpstr>
      <vt:lpstr>PowerPoint Presentation</vt:lpstr>
      <vt:lpstr>Coffee Trends</vt:lpstr>
      <vt:lpstr>FindMyCoffee (Yelp API)</vt:lpstr>
      <vt:lpstr>TweetBoard (Twitter API)</vt:lpstr>
      <vt:lpstr>Coffee News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Saifee Dalal</cp:lastModifiedBy>
  <cp:revision>32</cp:revision>
  <dcterms:created xsi:type="dcterms:W3CDTF">2018-10-26T06:13:17Z</dcterms:created>
  <dcterms:modified xsi:type="dcterms:W3CDTF">2018-10-27T19:14:50Z</dcterms:modified>
</cp:coreProperties>
</file>